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5" r:id="rId11"/>
    <p:sldId id="266" r:id="rId12"/>
    <p:sldId id="268" r:id="rId13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6" autoAdjust="0"/>
    <p:restoredTop sz="94660"/>
  </p:normalViewPr>
  <p:slideViewPr>
    <p:cSldViewPr>
      <p:cViewPr varScale="1">
        <p:scale>
          <a:sx n="101" d="100"/>
          <a:sy n="101" d="100"/>
        </p:scale>
        <p:origin x="1680" y="114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B685ED25-7707-4098-9A70-2016F57D88D7}" type="slidenum">
              <a:t>‹#›</a:t>
            </a:fld>
            <a:endParaRPr lang="ru-RU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23535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/>
          <a:p>
            <a:pPr lvl="0"/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spc="0" baseline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A320EA8C-3ED0-4074-9094-D4788C7FF8C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991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lvl="0" indent="-216000" rtl="0" hangingPunct="0">
      <a:buNone/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DF66786E-9A02-4156-B578-66F52796C4CB}" type="slidenum">
              <a:t>1</a:t>
            </a:fld>
            <a:endParaRPr lang="ru-RU" sz="14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9B03A20-22B7-4FED-ABD8-64AB39EE7353}" type="slidenum">
              <a:t>1</a:t>
            </a:fld>
            <a:endParaRPr lang="ru-RU" sz="14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AEC39430-1B15-431A-AC4C-8BF9B275136B}" type="slidenum">
              <a:t>1</a:t>
            </a:fld>
            <a:endParaRPr lang="ru-RU" sz="14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4218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26DB1BDF-80B5-46C1-99FD-C1A649866BDE}" type="slidenum">
              <a:t>11</a:t>
            </a:fld>
            <a:endParaRPr lang="ru-RU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35829811-57AE-40B7-9D92-04A1D56D4F20}" type="slidenum">
              <a:t>11</a:t>
            </a:fld>
            <a:endParaRPr lang="ru-RU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FAD54417-B0CA-492C-9F0C-2A6A121F7110}" type="slidenum">
              <a:t>11</a:t>
            </a:fld>
            <a:endParaRPr lang="ru-RU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138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DBF59A55-3BE6-466B-BAD3-CD2FD85A17E1}" type="slidenum">
              <a:t>2</a:t>
            </a:fld>
            <a:endParaRPr lang="ru-RU" sz="14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E04D22C8-CBC2-4050-BE03-C896740D999A}" type="slidenum">
              <a:t>2</a:t>
            </a:fld>
            <a:endParaRPr lang="ru-RU" sz="14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D9C7B24C-2DAC-470B-91A2-385BBFB44347}" type="slidenum">
              <a:t>2</a:t>
            </a:fld>
            <a:endParaRPr lang="ru-RU" sz="1400" b="0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7214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D57353AB-87C7-49E1-9065-2235FFA35C37}" type="slidenum">
              <a:t>3</a:t>
            </a:fld>
            <a:endParaRPr lang="ru-RU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417BB5AE-F732-4F45-9704-F08B7557D43D}" type="slidenum">
              <a:t>3</a:t>
            </a:fld>
            <a:endParaRPr lang="ru-RU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46122C15-E1F0-49DE-9C04-555FD86576FB}" type="slidenum">
              <a:t>3</a:t>
            </a:fld>
            <a:endParaRPr lang="ru-RU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757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3FFCB114-25A8-463D-B15F-3B4E60AFBC41}" type="slidenum">
              <a:t>4</a:t>
            </a:fld>
            <a:endParaRPr lang="ru-RU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3193A256-E438-4F45-B4ED-CB6D6D7520FA}" type="slidenum">
              <a:t>4</a:t>
            </a:fld>
            <a:endParaRPr lang="ru-RU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B3FA840-BF0C-42A9-9CC9-7E27BD6860D6}" type="slidenum">
              <a:t>4</a:t>
            </a:fld>
            <a:endParaRPr lang="ru-RU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811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4766BD0-8184-4551-9AF9-91D18EE8A5F0}" type="slidenum">
              <a:t>5</a:t>
            </a:fld>
            <a:endParaRPr lang="ru-RU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A9FDFD9-4A02-4C60-8D70-FF2667282D92}" type="slidenum">
              <a:t>5</a:t>
            </a:fld>
            <a:endParaRPr lang="ru-RU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29B1BC41-4D34-4B0A-9022-664B60EA51E5}" type="slidenum">
              <a:t>5</a:t>
            </a:fld>
            <a:endParaRPr lang="ru-RU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792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19915A8-0F6A-4887-A241-E86229521277}" type="slidenum">
              <a:t>6</a:t>
            </a:fld>
            <a:endParaRPr lang="ru-RU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3395F07-57EB-485D-B2DC-631D8A43C515}" type="slidenum">
              <a:t>6</a:t>
            </a:fld>
            <a:endParaRPr lang="ru-RU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88282AC-38ED-41FB-BAF1-62A8996EDCED}" type="slidenum">
              <a:t>6</a:t>
            </a:fld>
            <a:endParaRPr lang="ru-RU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644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84BC083-A3DE-4DFE-937C-524313E3E8C0}" type="slidenum">
              <a:t>7</a:t>
            </a:fld>
            <a:endParaRPr lang="ru-RU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F967FB85-A481-4A33-962B-CA4C4D6D67C4}" type="slidenum">
              <a:t>7</a:t>
            </a:fld>
            <a:endParaRPr lang="ru-RU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202DBBEE-6421-4314-B544-D33740E3076C}" type="slidenum">
              <a:t>7</a:t>
            </a:fld>
            <a:endParaRPr lang="ru-RU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176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5C1503E-0AA4-4250-B33B-DD490EA30B7E}" type="slidenum">
              <a:t>8</a:t>
            </a:fld>
            <a:endParaRPr lang="ru-RU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F6ED9A70-BAAF-4794-8E83-23E9BD77CE28}" type="slidenum">
              <a:t>8</a:t>
            </a:fld>
            <a:endParaRPr lang="ru-RU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CC49C9E-CE31-42C5-ACD7-0661E5237B3E}" type="slidenum">
              <a:t>8</a:t>
            </a:fld>
            <a:endParaRPr lang="ru-RU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401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E2E39CE4-AE20-4D19-A95D-5D81174905DA}" type="slidenum">
              <a:t>10</a:t>
            </a:fld>
            <a:endParaRPr lang="ru-RU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862B395-79A6-4A08-B1A2-1ED62C936A22}" type="slidenum">
              <a:t>10</a:t>
            </a:fld>
            <a:endParaRPr lang="ru-RU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Номер слайда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9D80808-B7B6-4507-8CBC-FC644B4D1376}" type="slidenum">
              <a:t>10</a:t>
            </a:fld>
            <a:endParaRPr lang="ru-RU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89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016" y="251989"/>
            <a:ext cx="9586674" cy="665251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33346" y="5901753"/>
            <a:ext cx="9616916" cy="146782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763924"/>
            <a:ext cx="8568531" cy="1962239"/>
          </a:xfrm>
        </p:spPr>
        <p:txBody>
          <a:bodyPr anchor="b">
            <a:normAutofit/>
          </a:bodyPr>
          <a:lstStyle>
            <a:lvl1pPr>
              <a:defRPr sz="49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3919833"/>
            <a:ext cx="7056438" cy="162393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DDF29C-C605-4C69-96FD-5F92A53F87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32141CD-1A0A-4D09-AD37-018E006048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52016" y="251989"/>
            <a:ext cx="9586674" cy="157241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FEC563-63D9-449E-A644-4A103B5903E3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33346" y="787264"/>
            <a:ext cx="9616916" cy="146782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1595932"/>
            <a:ext cx="2268141" cy="4946454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1595931"/>
            <a:ext cx="6636411" cy="494645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0FE2DC-A7FE-4290-B90E-C302BBC0D3F4}" type="slidenum">
              <a:t>‹#›</a:t>
            </a:fld>
            <a:endParaRPr lang="ru-RU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2000" cy="12618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4294967295"/>
          </p:nvPr>
        </p:nvSpPr>
        <p:spPr>
          <a:xfrm>
            <a:off x="503999" y="1768680"/>
            <a:ext cx="9072000" cy="498888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43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414594-7756-417B-98F8-648D1E0B024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52016" y="251989"/>
            <a:ext cx="9586674" cy="5221216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666881" y="4633682"/>
            <a:ext cx="3171063" cy="787081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887619" y="4492252"/>
            <a:ext cx="6112443" cy="93712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118476" y="4505780"/>
            <a:ext cx="6028068" cy="853491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6184072" y="4491023"/>
            <a:ext cx="3646840" cy="71821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33346" y="4473805"/>
            <a:ext cx="9616916" cy="1465940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712" y="2715619"/>
            <a:ext cx="8568531" cy="1679928"/>
          </a:xfrm>
        </p:spPr>
        <p:txBody>
          <a:bodyPr anchor="t">
            <a:normAutofit/>
          </a:bodyPr>
          <a:lstStyle>
            <a:lvl1pPr algn="ctr">
              <a:defRPr sz="49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7425" y="1584521"/>
            <a:ext cx="7075106" cy="1035957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F13A78-3CA5-4800-AB84-C407320966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414594-7756-417B-98F8-648D1E0B024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45965" y="2953313"/>
            <a:ext cx="4213701" cy="379999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20958" y="2953313"/>
            <a:ext cx="4213701" cy="379999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5966" y="2952125"/>
            <a:ext cx="4213701" cy="705219"/>
          </a:xfrm>
        </p:spPr>
        <p:txBody>
          <a:bodyPr anchor="ctr"/>
          <a:lstStyle>
            <a:lvl1pPr marL="0" indent="0" algn="ctr">
              <a:buNone/>
              <a:defRPr sz="2600" b="0">
                <a:solidFill>
                  <a:schemeClr val="tx2"/>
                </a:solidFill>
                <a:latin typeface="+mj-lt"/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6712" y="3779838"/>
            <a:ext cx="4211345" cy="297312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4318" y="2952124"/>
            <a:ext cx="4213701" cy="705219"/>
          </a:xfrm>
        </p:spPr>
        <p:txBody>
          <a:bodyPr anchor="ctr"/>
          <a:lstStyle>
            <a:lvl1pPr marL="0" indent="0" algn="ctr">
              <a:buNone/>
              <a:defRPr sz="2600" b="0" i="0">
                <a:solidFill>
                  <a:schemeClr val="tx2"/>
                </a:solidFill>
                <a:latin typeface="+mj-lt"/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3779838"/>
            <a:ext cx="4213701" cy="297312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414594-7756-417B-98F8-648D1E0B02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10BEA9-846A-430B-9268-67F5C22E8B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52016" y="251989"/>
            <a:ext cx="9586674" cy="157241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33346" y="787263"/>
            <a:ext cx="9616916" cy="1465940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414594-7756-417B-98F8-648D1E0B02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52016" y="251989"/>
            <a:ext cx="9586674" cy="157241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414594-7756-417B-98F8-648D1E0B024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063" y="3947831"/>
            <a:ext cx="3696229" cy="209991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61"/>
              </a:spcAft>
              <a:buNone/>
              <a:defRPr sz="2000">
                <a:solidFill>
                  <a:schemeClr val="tx2"/>
                </a:solidFill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33346" y="787264"/>
            <a:ext cx="9616916" cy="146782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008063" y="2519891"/>
            <a:ext cx="3696229" cy="1380901"/>
          </a:xfrm>
        </p:spPr>
        <p:txBody>
          <a:bodyPr anchor="b">
            <a:noAutofit/>
          </a:bodyPr>
          <a:lstStyle>
            <a:lvl1pPr algn="l">
              <a:defRPr sz="35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8465" y="2015914"/>
            <a:ext cx="4303973" cy="4199819"/>
          </a:xfrm>
        </p:spPr>
        <p:txBody>
          <a:bodyPr anchor="ctr"/>
          <a:lstStyle>
            <a:lvl1pPr>
              <a:buClr>
                <a:schemeClr val="bg1"/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2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tx2"/>
                </a:solidFill>
              </a:defRPr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52016" y="251989"/>
            <a:ext cx="9586674" cy="665251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33346" y="5901753"/>
            <a:ext cx="9616916" cy="146782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3418" y="373318"/>
            <a:ext cx="4203176" cy="2678552"/>
          </a:xfrm>
        </p:spPr>
        <p:txBody>
          <a:bodyPr anchor="b">
            <a:normAutofit/>
          </a:bodyPr>
          <a:lstStyle>
            <a:lvl1pPr algn="l">
              <a:defRPr sz="31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66999" y="3070535"/>
            <a:ext cx="4209595" cy="26692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414594-7756-417B-98F8-648D1E0B024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24057" y="1511935"/>
            <a:ext cx="3931444" cy="3225461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500">
                <a:solidFill>
                  <a:schemeClr val="bg1"/>
                </a:solidFill>
              </a:defRPr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52016" y="251989"/>
            <a:ext cx="9586674" cy="272148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33346" y="1851259"/>
            <a:ext cx="9616916" cy="1465940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372944"/>
            <a:ext cx="9072563" cy="1380901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92590" y="6889649"/>
            <a:ext cx="4174563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473" y="6889649"/>
            <a:ext cx="4174564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99898" y="6889648"/>
            <a:ext cx="1280832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lvl="0"/>
            <a:fld id="{B6414594-7756-417B-98F8-648D1E0B024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394" y="2949207"/>
            <a:ext cx="8167173" cy="3803753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1007943" rtl="0" eaLnBrk="1" latinLnBrk="0" hangingPunct="1">
        <a:spcBef>
          <a:spcPct val="0"/>
        </a:spcBef>
        <a:buNone/>
        <a:defRPr sz="49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2383" indent="-302383" algn="l" defTabSz="1007943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635215" indent="-302383" algn="l" defTabSz="1007943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43197" indent="-251986" algn="l" defTabSz="1007943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259929" indent="-251986" algn="l" defTabSz="1007943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612709" indent="-251986" algn="l" defTabSz="1007943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965489" indent="-251986" algn="l" defTabSz="1007943" rtl="0" eaLnBrk="1" latinLnBrk="0" hangingPunct="1">
        <a:spcBef>
          <a:spcPts val="423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318269" indent="-251986" algn="l" defTabSz="1007943" rtl="0" eaLnBrk="1" latinLnBrk="0" hangingPunct="1">
        <a:spcBef>
          <a:spcPts val="423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671049" indent="-251986" algn="l" defTabSz="1007943" rtl="0" eaLnBrk="1" latinLnBrk="0" hangingPunct="1">
        <a:spcBef>
          <a:spcPts val="423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3023829" indent="-251986" algn="l" defTabSz="1007943" rtl="0" eaLnBrk="1" latinLnBrk="0" hangingPunct="1">
        <a:spcBef>
          <a:spcPts val="423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viewvms.ru/" TargetMode="External"/><Relationship Id="rId2" Type="http://schemas.openxmlformats.org/officeDocument/2006/relationships/hyperlink" Target="http://www.ipera.ru/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ip-cam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32" y="1763613"/>
            <a:ext cx="5379120" cy="5379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6589023" y="3779837"/>
            <a:ext cx="3035960" cy="30831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31800" y="3059757"/>
            <a:ext cx="7488832" cy="2837720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457200" lvl="0" indent="-457200">
              <a:spcAft>
                <a:spcPts val="1414"/>
              </a:spcAft>
              <a:buFont typeface="Wingdings" panose="05000000000000000000" pitchFamily="2" charset="2"/>
              <a:buChar char="§"/>
            </a:pPr>
            <a:r>
              <a:rPr lang="ru-RU" sz="2600" dirty="0">
                <a:latin typeface="+mn-lt"/>
              </a:rPr>
              <a:t>Мгновенный поиск в архиве и </a:t>
            </a:r>
            <a:r>
              <a:rPr lang="ru-RU" sz="2600" dirty="0" smtClean="0">
                <a:latin typeface="+mn-lt"/>
              </a:rPr>
              <a:t>конвертация в </a:t>
            </a:r>
            <a:r>
              <a:rPr lang="ru-RU" sz="2600" dirty="0">
                <a:latin typeface="+mn-lt"/>
              </a:rPr>
              <a:t>нужном формате</a:t>
            </a:r>
          </a:p>
          <a:p>
            <a:pPr marL="457200" lvl="0" indent="-457200">
              <a:spcAft>
                <a:spcPts val="1414"/>
              </a:spcAft>
              <a:buFont typeface="Wingdings" panose="05000000000000000000" pitchFamily="2" charset="2"/>
              <a:buChar char="§"/>
            </a:pPr>
            <a:r>
              <a:rPr lang="ru-RU" sz="2600" dirty="0">
                <a:latin typeface="+mn-lt"/>
              </a:rPr>
              <a:t>Срочная запись </a:t>
            </a:r>
            <a:r>
              <a:rPr lang="ru-RU" sz="2600" dirty="0" smtClean="0">
                <a:latin typeface="+mn-lt"/>
              </a:rPr>
              <a:t>ролика с </a:t>
            </a:r>
            <a:r>
              <a:rPr lang="ru-RU" sz="2600" dirty="0">
                <a:latin typeface="+mn-lt"/>
              </a:rPr>
              <a:t>ON - LINE видео</a:t>
            </a:r>
          </a:p>
          <a:p>
            <a:pPr marL="457200" lvl="0" indent="-457200">
              <a:spcAft>
                <a:spcPts val="1414"/>
              </a:spcAft>
              <a:buFont typeface="Wingdings" panose="05000000000000000000" pitchFamily="2" charset="2"/>
              <a:buChar char="§"/>
            </a:pPr>
            <a:r>
              <a:rPr lang="ru-RU" sz="2600" dirty="0">
                <a:latin typeface="+mn-lt"/>
              </a:rPr>
              <a:t>Корректировка </a:t>
            </a:r>
            <a:r>
              <a:rPr lang="ru-RU" sz="2600" dirty="0" smtClean="0">
                <a:latin typeface="+mn-lt"/>
              </a:rPr>
              <a:t>снятого ролика</a:t>
            </a:r>
            <a:endParaRPr lang="ru-RU" sz="2600" dirty="0">
              <a:latin typeface="+mn-lt"/>
            </a:endParaRPr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Создай свой фильм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03999" y="2699717"/>
            <a:ext cx="9072000" cy="4057842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457200" lvl="0" indent="-457200">
              <a:spcAft>
                <a:spcPts val="1414"/>
              </a:spcAft>
              <a:buFont typeface="Wingdings" panose="05000000000000000000" pitchFamily="2" charset="2"/>
              <a:buChar char="§"/>
            </a:pPr>
            <a:r>
              <a:rPr lang="ru-RU" sz="2600" dirty="0">
                <a:latin typeface="+mn-lt"/>
              </a:rPr>
              <a:t>Поддержка всех операционных систем</a:t>
            </a:r>
          </a:p>
          <a:p>
            <a:pPr marL="457200" lvl="0" indent="-457200">
              <a:spcAft>
                <a:spcPts val="1414"/>
              </a:spcAft>
              <a:buFont typeface="Wingdings" panose="05000000000000000000" pitchFamily="2" charset="2"/>
              <a:buChar char="§"/>
            </a:pPr>
            <a:r>
              <a:rPr lang="ru-RU" sz="2600" dirty="0">
                <a:latin typeface="+mn-lt"/>
              </a:rPr>
              <a:t>Использование всех </a:t>
            </a:r>
            <a:r>
              <a:rPr lang="ru-RU" sz="2600" dirty="0" smtClean="0">
                <a:latin typeface="+mn-lt"/>
              </a:rPr>
              <a:t>браузеров</a:t>
            </a:r>
          </a:p>
          <a:p>
            <a:pPr marL="457200" lvl="0" indent="-457200">
              <a:spcAft>
                <a:spcPts val="1414"/>
              </a:spcAft>
              <a:buFont typeface="Wingdings" panose="05000000000000000000" pitchFamily="2" charset="2"/>
              <a:buChar char="§"/>
            </a:pPr>
            <a:r>
              <a:rPr lang="ru-RU" sz="2600" dirty="0" smtClean="0">
                <a:latin typeface="+mn-lt"/>
              </a:rPr>
              <a:t>Мобильные приложения для </a:t>
            </a:r>
            <a:r>
              <a:rPr lang="en-US" sz="2600" dirty="0" smtClean="0">
                <a:latin typeface="+mn-lt"/>
              </a:rPr>
              <a:t>iPhone, iPad, Android</a:t>
            </a:r>
            <a:endParaRPr lang="ru-RU" sz="2600" dirty="0">
              <a:latin typeface="+mn-lt"/>
            </a:endParaRPr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Управляй с удобством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5776" y="4139877"/>
            <a:ext cx="10079640" cy="3230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 </a:t>
            </a:r>
            <a:r>
              <a:rPr lang="en-US" dirty="0" smtClean="0">
                <a:hlinkClick r:id="rId2"/>
              </a:rPr>
              <a:t>http://www.ipera.ru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</a:t>
            </a:r>
            <a:r>
              <a:rPr lang="en-US" dirty="0" smtClean="0">
                <a:hlinkClick r:id="rId3"/>
              </a:rPr>
              <a:t>http://www.fliviewvms.ru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 </a:t>
            </a:r>
            <a:r>
              <a:rPr lang="en-US" dirty="0" smtClean="0">
                <a:hlinkClick r:id="rId4"/>
              </a:rPr>
              <a:t>http://www.ip-cam.ru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 +7 495 989-98-13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6829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647824" y="2754595"/>
            <a:ext cx="9072000" cy="4827600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457200" lvl="0" indent="-457200">
              <a:spcAft>
                <a:spcPts val="1414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+mn-lt"/>
              </a:rPr>
              <a:t>Полностью </a:t>
            </a:r>
            <a:r>
              <a:rPr lang="ru-RU" dirty="0" smtClean="0">
                <a:latin typeface="+mn-lt"/>
              </a:rPr>
              <a:t>рус</a:t>
            </a:r>
            <a:r>
              <a:rPr lang="en-US" dirty="0" smtClean="0">
                <a:latin typeface="+mn-lt"/>
              </a:rPr>
              <a:t>c</a:t>
            </a:r>
            <a:r>
              <a:rPr lang="ru-RU" dirty="0" err="1" smtClean="0">
                <a:latin typeface="+mn-lt"/>
              </a:rPr>
              <a:t>ифицированное</a:t>
            </a:r>
            <a:r>
              <a:rPr lang="ru-RU" dirty="0" smtClean="0">
                <a:latin typeface="+mn-lt"/>
              </a:rPr>
              <a:t> </a:t>
            </a:r>
            <a:r>
              <a:rPr lang="ru-RU" dirty="0">
                <a:latin typeface="+mn-lt"/>
              </a:rPr>
              <a:t>меню</a:t>
            </a:r>
          </a:p>
          <a:p>
            <a:pPr marL="457200" lvl="0" indent="-457200">
              <a:spcAft>
                <a:spcPts val="1414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+mn-lt"/>
              </a:rPr>
              <a:t>Логичный интерфейс</a:t>
            </a:r>
          </a:p>
          <a:p>
            <a:pPr marL="457200" lvl="0" indent="-457200">
              <a:spcAft>
                <a:spcPts val="1414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+mn-lt"/>
              </a:rPr>
              <a:t>Автоматический поиск</a:t>
            </a:r>
          </a:p>
          <a:p>
            <a:pPr marL="457200" lvl="0" indent="-457200">
              <a:spcAft>
                <a:spcPts val="1414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+mn-lt"/>
              </a:rPr>
              <a:t>Самодиагностика</a:t>
            </a:r>
          </a:p>
          <a:p>
            <a:pPr marL="457200" lvl="0" indent="-457200">
              <a:spcAft>
                <a:spcPts val="1414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+mn-lt"/>
              </a:rPr>
              <a:t>Унифицированность</a:t>
            </a:r>
          </a:p>
          <a:p>
            <a:pPr marL="457200" lvl="0" indent="-457200">
              <a:spcAft>
                <a:spcPts val="1414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+mn-lt"/>
              </a:rPr>
              <a:t>Дружелюбие</a:t>
            </a:r>
          </a:p>
          <a:p>
            <a:pPr marL="457200" lvl="0" indent="-457200">
              <a:spcAft>
                <a:spcPts val="1414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+mn-lt"/>
              </a:rPr>
              <a:t>Поддержка</a:t>
            </a:r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Легкость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5703422" y="3366796"/>
            <a:ext cx="3117455" cy="4074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5688384" y="4427909"/>
            <a:ext cx="4608512" cy="28432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03999" y="2627708"/>
            <a:ext cx="6696553" cy="4176465"/>
          </a:xfrm>
        </p:spPr>
        <p:txBody>
          <a:bodyPr>
            <a:normAutofit fontScale="92500" lnSpcReduction="200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457200" lvl="0" indent="-457200">
              <a:spcAft>
                <a:spcPts val="1414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+mn-lt"/>
              </a:rPr>
              <a:t>100 камер FULL  HD = </a:t>
            </a:r>
            <a:r>
              <a:rPr lang="ru-RU" dirty="0" err="1">
                <a:latin typeface="+mn-lt"/>
              </a:rPr>
              <a:t>Intel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Core</a:t>
            </a:r>
            <a:r>
              <a:rPr lang="ru-RU" dirty="0">
                <a:latin typeface="+mn-lt"/>
              </a:rPr>
              <a:t> i3</a:t>
            </a:r>
          </a:p>
          <a:p>
            <a:pPr marL="457200" lvl="0" indent="-457200">
              <a:spcAft>
                <a:spcPts val="1414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+mn-lt"/>
              </a:rPr>
              <a:t>Уникальная система защиты данных</a:t>
            </a:r>
          </a:p>
          <a:p>
            <a:pPr marL="457200" lvl="0" indent="-457200">
              <a:spcAft>
                <a:spcPts val="1414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+mn-lt"/>
              </a:rPr>
              <a:t>Самодиагностика системы</a:t>
            </a:r>
          </a:p>
          <a:p>
            <a:pPr marL="457200" lvl="0" indent="-457200">
              <a:spcAft>
                <a:spcPts val="1414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+mn-lt"/>
              </a:rPr>
              <a:t>Тестирование </a:t>
            </a:r>
            <a:r>
              <a:rPr lang="ru-RU" dirty="0" smtClean="0">
                <a:latin typeface="+mn-lt"/>
              </a:rPr>
              <a:t>архивных данных </a:t>
            </a:r>
            <a:r>
              <a:rPr lang="ru-RU" dirty="0">
                <a:latin typeface="+mn-lt"/>
              </a:rPr>
              <a:t>и </a:t>
            </a:r>
            <a:r>
              <a:rPr lang="ru-RU" dirty="0" smtClean="0">
                <a:latin typeface="+mn-lt"/>
              </a:rPr>
              <a:t>присвоение им </a:t>
            </a:r>
            <a:r>
              <a:rPr lang="ru-RU" dirty="0">
                <a:latin typeface="+mn-lt"/>
              </a:rPr>
              <a:t>водяных знаков</a:t>
            </a:r>
          </a:p>
          <a:p>
            <a:pPr marL="457200" lvl="0" indent="-457200">
              <a:spcAft>
                <a:spcPts val="1414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+mn-lt"/>
              </a:rPr>
              <a:t>Быстродействие</a:t>
            </a:r>
          </a:p>
          <a:p>
            <a:pPr marL="457200" lvl="0" indent="-457200">
              <a:spcAft>
                <a:spcPts val="314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+mn-lt"/>
              </a:rPr>
              <a:t>Безопасность </a:t>
            </a:r>
            <a:r>
              <a:rPr lang="ru-RU" dirty="0" smtClean="0">
                <a:latin typeface="+mn-lt"/>
              </a:rPr>
              <a:t>данных </a:t>
            </a:r>
          </a:p>
          <a:p>
            <a:pPr marL="0" lvl="0" indent="0">
              <a:spcAft>
                <a:spcPts val="314"/>
              </a:spcAft>
              <a:buNone/>
            </a:pPr>
            <a:r>
              <a:rPr lang="ru-RU" dirty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     при долгом </a:t>
            </a:r>
            <a:r>
              <a:rPr lang="ru-RU" dirty="0">
                <a:latin typeface="+mn-lt"/>
              </a:rPr>
              <a:t>хранении</a:t>
            </a:r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Мощность, надежность, защита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344" y="2771725"/>
            <a:ext cx="48672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424" y="5364013"/>
            <a:ext cx="25527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287784" y="3059757"/>
            <a:ext cx="6445557" cy="3456384"/>
          </a:xfrm>
        </p:spPr>
        <p:txBody>
          <a:bodyPr>
            <a:normAutofit lnSpcReduction="100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457200" lvl="0" indent="-457200">
              <a:spcAft>
                <a:spcPts val="1414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+mn-lt"/>
              </a:rPr>
              <a:t>Специальная математика обработки данных</a:t>
            </a:r>
          </a:p>
          <a:p>
            <a:pPr marL="457200" lvl="0" indent="-457200">
              <a:spcAft>
                <a:spcPts val="1414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+mn-lt"/>
              </a:rPr>
              <a:t>Минимальная нагрузка на ЦП сервера</a:t>
            </a:r>
          </a:p>
          <a:p>
            <a:pPr marL="457200" lvl="0" indent="-457200">
              <a:spcAft>
                <a:spcPts val="1414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+mn-lt"/>
              </a:rPr>
              <a:t>Полное использование всех </a:t>
            </a:r>
            <a:r>
              <a:rPr lang="ru-RU" dirty="0" smtClean="0">
                <a:latin typeface="+mn-lt"/>
              </a:rPr>
              <a:t>возможностей</a:t>
            </a:r>
            <a:r>
              <a:rPr lang="en-US" dirty="0" smtClean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камеры</a:t>
            </a:r>
            <a:endParaRPr lang="ru-RU" dirty="0">
              <a:latin typeface="+mn-lt"/>
            </a:endParaRPr>
          </a:p>
          <a:p>
            <a:pPr marL="0" lvl="0" indent="0">
              <a:spcAft>
                <a:spcPts val="1414"/>
              </a:spcAft>
              <a:buNone/>
            </a:pP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03999" y="2627709"/>
            <a:ext cx="6408521" cy="4536504"/>
          </a:xfrm>
        </p:spPr>
        <p:txBody>
          <a:bodyPr>
            <a:normAutofit fontScale="925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457200" lvl="0" indent="-457200">
              <a:spcAft>
                <a:spcPts val="1414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+mn-lt"/>
              </a:rPr>
              <a:t>Минимальная себестоимость решения </a:t>
            </a:r>
            <a:r>
              <a:rPr lang="ru-RU" dirty="0" smtClean="0">
                <a:latin typeface="+mn-lt"/>
              </a:rPr>
              <a:t>для построение </a:t>
            </a:r>
            <a:r>
              <a:rPr lang="ru-RU" dirty="0">
                <a:latin typeface="+mn-lt"/>
              </a:rPr>
              <a:t>объекта</a:t>
            </a:r>
          </a:p>
          <a:p>
            <a:pPr marL="457200" lvl="0" indent="-457200">
              <a:spcAft>
                <a:spcPts val="1414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+mn-lt"/>
              </a:rPr>
              <a:t>Бесплатные </a:t>
            </a:r>
            <a:r>
              <a:rPr lang="ru-RU" dirty="0" smtClean="0">
                <a:latin typeface="+mn-lt"/>
              </a:rPr>
              <a:t>обновления, техподдержка</a:t>
            </a:r>
            <a:endParaRPr lang="ru-RU" dirty="0">
              <a:latin typeface="+mn-lt"/>
            </a:endParaRPr>
          </a:p>
          <a:p>
            <a:pPr marL="457200" lvl="0" indent="-457200">
              <a:spcAft>
                <a:spcPts val="1414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+mn-lt"/>
              </a:rPr>
              <a:t>Бесплатные </a:t>
            </a:r>
            <a:r>
              <a:rPr lang="ru-RU" dirty="0" smtClean="0">
                <a:latin typeface="+mn-lt"/>
              </a:rPr>
              <a:t>мобильные приложения</a:t>
            </a:r>
            <a:endParaRPr lang="ru-RU" dirty="0">
              <a:latin typeface="+mn-lt"/>
            </a:endParaRPr>
          </a:p>
          <a:p>
            <a:pPr marL="457200" lvl="0" indent="-457200">
              <a:spcAft>
                <a:spcPts val="1414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+mn-lt"/>
              </a:rPr>
              <a:t>Неограниченное </a:t>
            </a:r>
            <a:r>
              <a:rPr lang="ru-RU" dirty="0" smtClean="0">
                <a:latin typeface="+mn-lt"/>
              </a:rPr>
              <a:t>количество </a:t>
            </a:r>
          </a:p>
          <a:p>
            <a:pPr marL="0" lvl="0" indent="0">
              <a:spcAft>
                <a:spcPts val="1414"/>
              </a:spcAft>
              <a:buNone/>
            </a:pPr>
            <a:r>
              <a:rPr lang="ru-RU" dirty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     рабочих </a:t>
            </a:r>
            <a:r>
              <a:rPr lang="ru-RU" dirty="0">
                <a:latin typeface="+mn-lt"/>
              </a:rPr>
              <a:t>столов</a:t>
            </a:r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08464" y="7173623"/>
            <a:ext cx="3600400" cy="25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6114321" y="3581865"/>
            <a:ext cx="3894543" cy="3717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03999" y="2771724"/>
            <a:ext cx="9072000" cy="3985835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457200" lvl="0" indent="-457200">
              <a:spcAft>
                <a:spcPts val="1414"/>
              </a:spcAft>
              <a:buFont typeface="Wingdings" panose="05000000000000000000" pitchFamily="2" charset="2"/>
              <a:buChar char="§"/>
            </a:pPr>
            <a:r>
              <a:rPr lang="ru-RU" dirty="0" smtClean="0"/>
              <a:t>Цифровой зум</a:t>
            </a:r>
            <a:endParaRPr lang="ru-RU" dirty="0"/>
          </a:p>
          <a:p>
            <a:pPr marL="457200" lvl="0" indent="-457200">
              <a:spcAft>
                <a:spcPts val="1414"/>
              </a:spcAft>
              <a:buFont typeface="Wingdings" panose="05000000000000000000" pitchFamily="2" charset="2"/>
              <a:buChar char="§"/>
            </a:pPr>
            <a:r>
              <a:rPr lang="ru-RU" dirty="0"/>
              <a:t>Управление PTZ камерами</a:t>
            </a:r>
          </a:p>
          <a:p>
            <a:pPr marL="457200" lvl="0" indent="-457200">
              <a:spcAft>
                <a:spcPts val="1414"/>
              </a:spcAft>
              <a:buFont typeface="Wingdings" panose="05000000000000000000" pitchFamily="2" charset="2"/>
              <a:buChar char="§"/>
            </a:pPr>
            <a:r>
              <a:rPr lang="ru-RU" dirty="0"/>
              <a:t>Увеличение объектов в архиве</a:t>
            </a:r>
          </a:p>
          <a:p>
            <a:pPr marL="457200" lvl="0" indent="-457200">
              <a:spcAft>
                <a:spcPts val="1414"/>
              </a:spcAft>
              <a:buFont typeface="Wingdings" panose="05000000000000000000" pitchFamily="2" charset="2"/>
              <a:buChar char="§"/>
            </a:pPr>
            <a:r>
              <a:rPr lang="ru-RU" dirty="0"/>
              <a:t>Управление камер с </a:t>
            </a:r>
            <a:r>
              <a:rPr lang="ru-RU" dirty="0" err="1"/>
              <a:t>FishEye</a:t>
            </a:r>
            <a:r>
              <a:rPr lang="ru-RU" dirty="0"/>
              <a:t> объективом</a:t>
            </a:r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Смотри дальше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5400352" y="5364013"/>
            <a:ext cx="3923736" cy="1539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 rot="20778663">
            <a:off x="4957759" y="3483490"/>
            <a:ext cx="4536486" cy="28896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03808" y="2555701"/>
            <a:ext cx="6552728" cy="4824536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457200" lvl="0" indent="-457200">
              <a:spcAft>
                <a:spcPts val="1414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+mn-lt"/>
              </a:rPr>
              <a:t>Использование карт  для мониторинга объекта</a:t>
            </a:r>
          </a:p>
          <a:p>
            <a:pPr marL="0" lvl="0" indent="0">
              <a:spcAft>
                <a:spcPts val="1414"/>
              </a:spcAft>
            </a:pPr>
            <a:endParaRPr lang="ru-RU" dirty="0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 свой объект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503808" y="3747932"/>
            <a:ext cx="4581493" cy="3200258"/>
          </a:xfrm>
          <a:prstGeom prst="rect">
            <a:avLst/>
          </a:prstGeom>
          <a:solidFill>
            <a:srgbClr val="7F7F7F"/>
          </a:solidFill>
          <a:ln>
            <a:noFill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6051386" y="3923853"/>
            <a:ext cx="3888000" cy="30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03999" y="2699717"/>
            <a:ext cx="7272617" cy="4608511"/>
          </a:xfrm>
        </p:spPr>
        <p:txBody>
          <a:bodyPr>
            <a:normAutofit fontScale="92500" lnSpcReduction="200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457200" lvl="0" indent="-457200">
              <a:spcAft>
                <a:spcPts val="1414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+mn-lt"/>
              </a:rPr>
              <a:t>Простая конфигурация структур объекта</a:t>
            </a:r>
          </a:p>
          <a:p>
            <a:pPr marL="457200" lvl="0" indent="-457200">
              <a:spcAft>
                <a:spcPts val="1414"/>
              </a:spcAft>
              <a:buFont typeface="Wingdings" panose="05000000000000000000" pitchFamily="2" charset="2"/>
              <a:buChar char="§"/>
            </a:pPr>
            <a:r>
              <a:rPr lang="ru-RU" dirty="0" err="1">
                <a:latin typeface="+mn-lt"/>
              </a:rPr>
              <a:t>Мультисерверность</a:t>
            </a:r>
            <a:endParaRPr lang="ru-RU" dirty="0">
              <a:latin typeface="+mn-lt"/>
            </a:endParaRPr>
          </a:p>
          <a:p>
            <a:pPr marL="457200" lvl="0" indent="-457200">
              <a:spcAft>
                <a:spcPts val="1414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+mn-lt"/>
              </a:rPr>
              <a:t>Просмотр нескольких объектов с </a:t>
            </a:r>
            <a:r>
              <a:rPr lang="ru-RU" dirty="0" smtClean="0">
                <a:latin typeface="+mn-lt"/>
              </a:rPr>
              <a:t>одного рабочего места </a:t>
            </a:r>
          </a:p>
          <a:p>
            <a:pPr marL="457200" lvl="0" indent="-457200">
              <a:spcAft>
                <a:spcPts val="1414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latin typeface="+mn-lt"/>
              </a:rPr>
              <a:t>Гибкая </a:t>
            </a:r>
            <a:r>
              <a:rPr lang="ru-RU" dirty="0">
                <a:latin typeface="+mn-lt"/>
              </a:rPr>
              <a:t>инфраструктура</a:t>
            </a:r>
          </a:p>
          <a:p>
            <a:pPr marL="457200" lvl="0" indent="-457200">
              <a:spcAft>
                <a:spcPts val="1414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+mn-lt"/>
              </a:rPr>
              <a:t>Настройка планов</a:t>
            </a:r>
          </a:p>
          <a:p>
            <a:pPr marL="457200" lvl="0" indent="-457200">
              <a:spcAft>
                <a:spcPts val="1414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+mn-lt"/>
              </a:rPr>
              <a:t>Удобное и </a:t>
            </a:r>
            <a:r>
              <a:rPr lang="ru-RU" dirty="0" smtClean="0">
                <a:latin typeface="+mn-lt"/>
              </a:rPr>
              <a:t>быстрое расширение </a:t>
            </a:r>
            <a:r>
              <a:rPr lang="ru-RU" dirty="0">
                <a:latin typeface="+mn-lt"/>
              </a:rPr>
              <a:t>объекта</a:t>
            </a:r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Конструируй сам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Запиши и посмотри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711573" y="2686977"/>
            <a:ext cx="6768752" cy="4680520"/>
          </a:xfrm>
        </p:spPr>
        <p:txBody>
          <a:bodyPr>
            <a:normAutofit/>
          </a:bodyPr>
          <a:lstStyle/>
          <a:p>
            <a:pPr lvl="0">
              <a:spcAft>
                <a:spcPts val="714"/>
              </a:spcAft>
              <a:buFont typeface="Wingdings" panose="05000000000000000000" pitchFamily="2" charset="2"/>
              <a:buChar char="§"/>
            </a:pPr>
            <a:r>
              <a:rPr lang="ru-RU" dirty="0"/>
              <a:t>Интеллектуальный поиск в архиве</a:t>
            </a:r>
          </a:p>
          <a:p>
            <a:pPr lvl="0">
              <a:spcAft>
                <a:spcPts val="714"/>
              </a:spcAft>
              <a:buFont typeface="Wingdings" panose="05000000000000000000" pitchFamily="2" charset="2"/>
              <a:buChar char="§"/>
            </a:pPr>
            <a:r>
              <a:rPr lang="ru-RU" dirty="0"/>
              <a:t>Поиск по календарю</a:t>
            </a:r>
          </a:p>
          <a:p>
            <a:pPr lvl="0">
              <a:spcAft>
                <a:spcPts val="714"/>
              </a:spcAft>
              <a:buFont typeface="Wingdings" panose="05000000000000000000" pitchFamily="2" charset="2"/>
              <a:buChar char="§"/>
            </a:pPr>
            <a:r>
              <a:rPr lang="ru-RU" dirty="0"/>
              <a:t>Поиск по временной шкале</a:t>
            </a:r>
          </a:p>
          <a:p>
            <a:pPr lvl="0">
              <a:spcAft>
                <a:spcPts val="714"/>
              </a:spcAft>
              <a:buFont typeface="Wingdings" panose="05000000000000000000" pitchFamily="2" charset="2"/>
              <a:buChar char="§"/>
            </a:pPr>
            <a:r>
              <a:rPr lang="ru-RU" dirty="0"/>
              <a:t>Поиск по эскизам</a:t>
            </a:r>
          </a:p>
          <a:p>
            <a:pPr lvl="0">
              <a:spcAft>
                <a:spcPts val="714"/>
              </a:spcAft>
              <a:buFont typeface="Wingdings" panose="05000000000000000000" pitchFamily="2" charset="2"/>
              <a:buChar char="§"/>
            </a:pPr>
            <a:r>
              <a:rPr lang="ru-RU" dirty="0"/>
              <a:t>Одновременный </a:t>
            </a:r>
            <a:r>
              <a:rPr lang="ru-RU" dirty="0" smtClean="0"/>
              <a:t>просмотр живого </a:t>
            </a:r>
            <a:r>
              <a:rPr lang="ru-RU" dirty="0"/>
              <a:t>видео и архива</a:t>
            </a:r>
          </a:p>
          <a:p>
            <a:pPr lvl="0">
              <a:spcAft>
                <a:spcPts val="714"/>
              </a:spcAft>
              <a:buFont typeface="Wingdings" panose="05000000000000000000" pitchFamily="2" charset="2"/>
              <a:buChar char="§"/>
            </a:pPr>
            <a:r>
              <a:rPr lang="ru-RU" dirty="0"/>
              <a:t>Запись и </a:t>
            </a:r>
            <a:r>
              <a:rPr lang="ru-RU" dirty="0" smtClean="0"/>
              <a:t>просмотр моментальных </a:t>
            </a:r>
            <a:r>
              <a:rPr lang="ru-RU" dirty="0"/>
              <a:t>фотографий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7497062" y="2795237"/>
            <a:ext cx="2232000" cy="446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4550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Другая 4">
      <a:dk1>
        <a:srgbClr val="FFFFFF"/>
      </a:dk1>
      <a:lt1>
        <a:sysClr val="window" lastClr="FFFFFF"/>
      </a:lt1>
      <a:dk2>
        <a:srgbClr val="000000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161</TotalTime>
  <Words>246</Words>
  <Application>Microsoft Office PowerPoint</Application>
  <PresentationFormat>Произвольный</PresentationFormat>
  <Paragraphs>91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Arial Unicode MS</vt:lpstr>
      <vt:lpstr>Microsoft YaHei</vt:lpstr>
      <vt:lpstr>Arial</vt:lpstr>
      <vt:lpstr>Calibri</vt:lpstr>
      <vt:lpstr>Candara</vt:lpstr>
      <vt:lpstr>Mangal</vt:lpstr>
      <vt:lpstr>StarSymbol</vt:lpstr>
      <vt:lpstr>Symbol</vt:lpstr>
      <vt:lpstr>Tahoma</vt:lpstr>
      <vt:lpstr>Times New Roman</vt:lpstr>
      <vt:lpstr>Wingdings</vt:lpstr>
      <vt:lpstr>Волна</vt:lpstr>
      <vt:lpstr>Презентация PowerPoint</vt:lpstr>
      <vt:lpstr>Легкость</vt:lpstr>
      <vt:lpstr>Мощность, надежность, защита</vt:lpstr>
      <vt:lpstr>Скорость</vt:lpstr>
      <vt:lpstr>Экономичность</vt:lpstr>
      <vt:lpstr>Смотри дальше</vt:lpstr>
      <vt:lpstr>Нарисуй свой объект</vt:lpstr>
      <vt:lpstr>Конструируй сам</vt:lpstr>
      <vt:lpstr>Запиши и посмотри</vt:lpstr>
      <vt:lpstr>Создай свой фильм</vt:lpstr>
      <vt:lpstr>Управляй с удобством</vt:lpstr>
      <vt:lpstr>контакты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Бо</dc:creator>
  <cp:lastModifiedBy>Денис Сычёв</cp:lastModifiedBy>
  <cp:revision>23</cp:revision>
  <dcterms:created xsi:type="dcterms:W3CDTF">2014-03-24T14:36:54Z</dcterms:created>
  <dcterms:modified xsi:type="dcterms:W3CDTF">2014-03-26T10:47:31Z</dcterms:modified>
</cp:coreProperties>
</file>